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sCalidad1" initials="T" lastIdx="4" clrIdx="0">
    <p:extLst>
      <p:ext uri="{19B8F6BF-5375-455C-9EA6-DF929625EA0E}">
        <p15:presenceInfo xmlns:p15="http://schemas.microsoft.com/office/powerpoint/2012/main" userId="TsCalidad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57" d="100"/>
          <a:sy n="57" d="100"/>
        </p:scale>
        <p:origin x="7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8A8E-B756-45FE-BCEF-B48DD36AB49F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BBF5-E598-4B67-A4F0-6B0928B09A8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640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8A8E-B756-45FE-BCEF-B48DD36AB49F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BBF5-E598-4B67-A4F0-6B0928B09A8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027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8A8E-B756-45FE-BCEF-B48DD36AB49F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BBF5-E598-4B67-A4F0-6B0928B09A86}" type="slidenum">
              <a:rPr lang="en-US" smtClean="0"/>
              <a:t>‹Nº›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82026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8A8E-B756-45FE-BCEF-B48DD36AB49F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BBF5-E598-4B67-A4F0-6B0928B09A8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191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8A8E-B756-45FE-BCEF-B48DD36AB49F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BBF5-E598-4B67-A4F0-6B0928B09A86}" type="slidenum">
              <a:rPr lang="en-US" smtClean="0"/>
              <a:t>‹Nº›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84241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8A8E-B756-45FE-BCEF-B48DD36AB49F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BBF5-E598-4B67-A4F0-6B0928B09A8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556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8A8E-B756-45FE-BCEF-B48DD36AB49F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BBF5-E598-4B67-A4F0-6B0928B09A8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492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8A8E-B756-45FE-BCEF-B48DD36AB49F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BBF5-E598-4B67-A4F0-6B0928B09A8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202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8A8E-B756-45FE-BCEF-B48DD36AB49F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BBF5-E598-4B67-A4F0-6B0928B09A8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01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8A8E-B756-45FE-BCEF-B48DD36AB49F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BBF5-E598-4B67-A4F0-6B0928B09A8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706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8A8E-B756-45FE-BCEF-B48DD36AB49F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BBF5-E598-4B67-A4F0-6B0928B09A8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762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8A8E-B756-45FE-BCEF-B48DD36AB49F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BBF5-E598-4B67-A4F0-6B0928B09A8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108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8A8E-B756-45FE-BCEF-B48DD36AB49F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BBF5-E598-4B67-A4F0-6B0928B09A8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795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8A8E-B756-45FE-BCEF-B48DD36AB49F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BBF5-E598-4B67-A4F0-6B0928B09A8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625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8A8E-B756-45FE-BCEF-B48DD36AB49F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BBF5-E598-4B67-A4F0-6B0928B09A8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19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BBF5-E598-4B67-A4F0-6B0928B09A86}" type="slidenum">
              <a:rPr lang="en-US" smtClean="0"/>
              <a:t>‹Nº›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98A8E-B756-45FE-BCEF-B48DD36AB49F}" type="datetimeFigureOut">
              <a:rPr lang="en-US" smtClean="0"/>
              <a:t>2/17/2021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436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98A8E-B756-45FE-BCEF-B48DD36AB49F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235BBF5-E598-4B67-A4F0-6B0928B09A8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092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080084" y="914355"/>
            <a:ext cx="7587916" cy="1603904"/>
          </a:xfrm>
        </p:spPr>
        <p:txBody>
          <a:bodyPr>
            <a:normAutofit fontScale="90000"/>
          </a:bodyPr>
          <a:lstStyle/>
          <a:p>
            <a:r>
              <a:rPr lang="es-MX" dirty="0" smtClean="0">
                <a:solidFill>
                  <a:schemeClr val="tx1"/>
                </a:solidFill>
              </a:rPr>
              <a:t>POLITICA DE PARTICIPACION SOCIAL EN SALUD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2607734"/>
            <a:ext cx="9144000" cy="118534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1026" name="Picture 2" descr="Puede ser una imagen de texto que dice &quot;G INVERSIONES MEREZ S.A.S. GAMMA LP.S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852" y="702734"/>
            <a:ext cx="2182231" cy="278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954253" y="4509123"/>
            <a:ext cx="525065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800" b="1" dirty="0" smtClean="0"/>
              <a:t>¿Que importancia tiene para los ciudadanos la Política de participación Ciudadana en  Salud?</a:t>
            </a:r>
            <a:endParaRPr lang="en-US" sz="2800" b="1" dirty="0"/>
          </a:p>
        </p:txBody>
      </p:sp>
      <p:graphicFrame>
        <p:nvGraphicFramePr>
          <p:cNvPr id="11" name="Tab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873572"/>
              </p:ext>
            </p:extLst>
          </p:nvPr>
        </p:nvGraphicFramePr>
        <p:xfrm>
          <a:off x="2140912" y="6857535"/>
          <a:ext cx="8128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1532000064"/>
                    </a:ext>
                  </a:extLst>
                </a:gridCol>
              </a:tblGrid>
              <a:tr h="1949582">
                <a:tc>
                  <a:txBody>
                    <a:bodyPr/>
                    <a:lstStyle/>
                    <a:p>
                      <a:r>
                        <a:rPr lang="es-MX" sz="2800" b="1" dirty="0" smtClean="0">
                          <a:solidFill>
                            <a:schemeClr val="tx1"/>
                          </a:solidFill>
                        </a:rPr>
                        <a:t>Permite que como ciudadanos tengamos un instrumento legal para exigir nuestra participación  en  la toma de decisiones y ejercer control a los </a:t>
                      </a:r>
                    </a:p>
                    <a:p>
                      <a:r>
                        <a:rPr lang="es-MX" sz="2800" b="1" dirty="0" smtClean="0">
                          <a:solidFill>
                            <a:schemeClr val="tx1"/>
                          </a:solidFill>
                        </a:rPr>
                        <a:t>recursos y actores del sistema de salud</a:t>
                      </a:r>
                      <a:r>
                        <a:rPr lang="es-MX" sz="28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409569"/>
                  </a:ext>
                </a:extLst>
              </a:tr>
            </a:tbl>
          </a:graphicData>
        </a:graphic>
      </p:graphicFrame>
      <p:sp>
        <p:nvSpPr>
          <p:cNvPr id="12" name="AutoShape 4" descr="Resultado de imagen de laboratorios gamm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6" descr="Resultado de imagen de laboratorios gamm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100" y="2933700"/>
            <a:ext cx="3797300" cy="311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56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84600" y="609599"/>
            <a:ext cx="5489402" cy="1550989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chemeClr val="tx1"/>
                </a:solidFill>
              </a:rPr>
              <a:t>POLITICA DE PARTICIPACION SOCIAL EN SALUD 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 smtClean="0"/>
          </a:p>
          <a:p>
            <a:endParaRPr lang="es-MX" sz="2000" dirty="0"/>
          </a:p>
          <a:p>
            <a:endParaRPr lang="es-MX" dirty="0" smtClean="0"/>
          </a:p>
          <a:p>
            <a:endParaRPr lang="es-MX" dirty="0" smtClean="0"/>
          </a:p>
          <a:p>
            <a:r>
              <a:rPr lang="es-MX" dirty="0" smtClean="0"/>
              <a:t>Mediante </a:t>
            </a:r>
            <a:r>
              <a:rPr lang="es-MX" dirty="0"/>
              <a:t>Resolución 2063 de 2017 el Ministerio de Salud adoptó la Política de Participación Social en Salud, PPSS. Esta política aplica para todos los actores del sector salud incluyendo por supuesto a </a:t>
            </a:r>
            <a:r>
              <a:rPr lang="es-MX" dirty="0" smtClean="0"/>
              <a:t>INVERSIONES MEREZ SAS como </a:t>
            </a:r>
            <a:r>
              <a:rPr lang="es-MX" dirty="0"/>
              <a:t>una entidad que presta servicios de salud</a:t>
            </a:r>
            <a:r>
              <a:rPr lang="es-MX" dirty="0" smtClean="0"/>
              <a:t>.</a:t>
            </a:r>
            <a:r>
              <a:rPr lang="es-MX" dirty="0"/>
              <a:t> </a:t>
            </a:r>
            <a:endParaRPr lang="en-U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921" y="257943"/>
            <a:ext cx="2182557" cy="278611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4889500"/>
            <a:ext cx="3066229" cy="160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184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 </a:t>
            </a:r>
            <a:r>
              <a:rPr lang="en-US" dirty="0" err="1">
                <a:solidFill>
                  <a:schemeClr val="tx1"/>
                </a:solidFill>
              </a:rPr>
              <a:t>tener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cuenta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s-MX" dirty="0" smtClean="0"/>
          </a:p>
          <a:p>
            <a:endParaRPr lang="es-MX" dirty="0"/>
          </a:p>
          <a:p>
            <a:r>
              <a:rPr lang="es-MX" dirty="0"/>
              <a:t> En la política se definieron cinco ejes estratégicos</a:t>
            </a:r>
            <a:br>
              <a:rPr lang="es-MX" dirty="0"/>
            </a:br>
            <a:r>
              <a:rPr lang="es-MX" dirty="0"/>
              <a:t>– Para cada eje estratégico se definieron líneas de acción</a:t>
            </a:r>
            <a:br>
              <a:rPr lang="es-MX" dirty="0"/>
            </a:br>
            <a:r>
              <a:rPr lang="es-MX" dirty="0"/>
              <a:t>– Para cada línea de acción se deben establecer una o varias metas</a:t>
            </a:r>
            <a:br>
              <a:rPr lang="es-MX" dirty="0"/>
            </a:br>
            <a:r>
              <a:rPr lang="es-MX" dirty="0"/>
              <a:t>– Para lograr la meta se deben definir una o varias actividades</a:t>
            </a:r>
            <a:br>
              <a:rPr lang="es-MX" dirty="0"/>
            </a:br>
            <a:r>
              <a:rPr lang="es-MX" dirty="0"/>
              <a:t>– Esas actividades van dirigidas a una población específica. En el caso de las IPS la población objetivo es la asociación de usuarios</a:t>
            </a:r>
            <a:br>
              <a:rPr lang="es-MX" dirty="0"/>
            </a:br>
            <a:r>
              <a:rPr lang="es-MX" dirty="0"/>
              <a:t>– Debe establecerse un periodo de tiempo para la ejecución de cada acción</a:t>
            </a:r>
            <a:br>
              <a:rPr lang="es-MX" dirty="0"/>
            </a:br>
            <a:r>
              <a:rPr lang="es-MX" dirty="0"/>
              <a:t>– Finalmente debe asignarse un presupuesto para ejecutar cada acción, este valor no puede ser cero</a:t>
            </a:r>
            <a:br>
              <a:rPr lang="es-MX" dirty="0"/>
            </a:br>
            <a:r>
              <a:rPr lang="es-MX" dirty="0"/>
              <a:t>– Debe clasificar y conservar toda la evidencia de la ejecución del presupuesto asignado a cada acción</a:t>
            </a:r>
            <a:endParaRPr lang="en-U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373" y="105543"/>
            <a:ext cx="2188654" cy="229475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8962" y="2160588"/>
            <a:ext cx="2238537" cy="351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160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68600" y="609600"/>
            <a:ext cx="6505402" cy="863600"/>
          </a:xfrm>
        </p:spPr>
        <p:txBody>
          <a:bodyPr>
            <a:noAutofit/>
          </a:bodyPr>
          <a:lstStyle/>
          <a:p>
            <a:r>
              <a:rPr lang="es-MX" sz="2800" dirty="0" smtClean="0">
                <a:solidFill>
                  <a:schemeClr val="tx1"/>
                </a:solidFill>
              </a:rPr>
              <a:t>COMUNICACIÓN CON NUESTROS USARIOS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 smtClean="0"/>
          </a:p>
          <a:p>
            <a:endParaRPr lang="es-MX" dirty="0"/>
          </a:p>
          <a:p>
            <a:r>
              <a:rPr lang="es-MX" dirty="0" smtClean="0"/>
              <a:t>Como </a:t>
            </a:r>
            <a:r>
              <a:rPr lang="es-MX" dirty="0"/>
              <a:t>parte de las actividades definidas en el eje estratégico de nuestro plan de acción establecimos como mecanismo de comunicación, disponer de manera clara y puntual las actividades de participación social que la </a:t>
            </a:r>
            <a:r>
              <a:rPr lang="es-MX" dirty="0" smtClean="0"/>
              <a:t>INVERSIONES MEREZ SAS  </a:t>
            </a:r>
            <a:r>
              <a:rPr lang="es-MX" dirty="0"/>
              <a:t>lleva a cabo a través de </a:t>
            </a:r>
            <a:r>
              <a:rPr lang="es-MX" dirty="0" smtClean="0"/>
              <a:t>la línea de atención al </a:t>
            </a:r>
            <a:r>
              <a:rPr lang="es-MX" dirty="0" err="1" smtClean="0">
                <a:solidFill>
                  <a:schemeClr val="tx1"/>
                </a:solidFill>
              </a:rPr>
              <a:t>cliente,y</a:t>
            </a:r>
            <a:r>
              <a:rPr lang="es-MX" dirty="0" smtClean="0">
                <a:solidFill>
                  <a:schemeClr val="tx1"/>
                </a:solidFill>
              </a:rPr>
              <a:t> Facebook  </a:t>
            </a:r>
            <a:r>
              <a:rPr lang="es-MX" dirty="0">
                <a:solidFill>
                  <a:schemeClr val="tx1"/>
                </a:solidFill>
              </a:rPr>
              <a:t>producto </a:t>
            </a:r>
            <a:r>
              <a:rPr lang="es-MX" dirty="0" smtClean="0">
                <a:solidFill>
                  <a:schemeClr val="tx1"/>
                </a:solidFill>
              </a:rPr>
              <a:t> </a:t>
            </a:r>
            <a:r>
              <a:rPr lang="es-MX" dirty="0" smtClean="0"/>
              <a:t>con </a:t>
            </a:r>
            <a:r>
              <a:rPr lang="es-MX" dirty="0"/>
              <a:t>el cual se presenta información </a:t>
            </a:r>
            <a:r>
              <a:rPr lang="es-MX" dirty="0" smtClean="0"/>
              <a:t>de </a:t>
            </a:r>
            <a:r>
              <a:rPr lang="es-MX" dirty="0"/>
              <a:t>interés general.</a:t>
            </a:r>
            <a:endParaRPr lang="en-U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073" y="312894"/>
            <a:ext cx="1957927" cy="184769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4002" y="2160589"/>
            <a:ext cx="2552700" cy="260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62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46376"/>
            <a:ext cx="1956986" cy="1847248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6835602" cy="1320800"/>
          </a:xfrm>
        </p:spPr>
        <p:txBody>
          <a:bodyPr>
            <a:normAutofit fontScale="90000"/>
          </a:bodyPr>
          <a:lstStyle/>
          <a:p>
            <a:r>
              <a:rPr lang="es-MX" dirty="0" smtClean="0">
                <a:solidFill>
                  <a:schemeClr val="tx1"/>
                </a:solidFill>
              </a:rPr>
              <a:t>Convocatoria para la conformación de asociación de usuarios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endParaRPr lang="es-MX" dirty="0" smtClean="0"/>
          </a:p>
          <a:p>
            <a:pPr fontAlgn="base"/>
            <a:endParaRPr lang="es-MX" dirty="0"/>
          </a:p>
          <a:p>
            <a:pPr fontAlgn="base"/>
            <a:endParaRPr lang="es-MX" dirty="0" smtClean="0"/>
          </a:p>
          <a:p>
            <a:pPr marL="0" indent="0" fontAlgn="base">
              <a:buNone/>
            </a:pPr>
            <a:r>
              <a:rPr lang="es-MX" dirty="0" smtClean="0"/>
              <a:t>Como </a:t>
            </a:r>
            <a:r>
              <a:rPr lang="es-MX" dirty="0"/>
              <a:t>parte de las actividades realizadas en </a:t>
            </a:r>
            <a:r>
              <a:rPr lang="es-MX" dirty="0" smtClean="0"/>
              <a:t>INVERSIONES MEREZ SAS,   que </a:t>
            </a:r>
            <a:r>
              <a:rPr lang="es-MX" dirty="0"/>
              <a:t>dan cumplimiento al Decreto 1757 de 1994, hemos anunciado públicamente a través de nuestra página web y redes sociales, la convocatoria que cita a nuestros usuarios interesados en pertenecer a la ASOCIACIÓN DE USUARIOS para que se hagan presente y así poder conformar la Asociación.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4002" y="1754187"/>
            <a:ext cx="2066925" cy="2955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82245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89</TotalTime>
  <Words>240</Words>
  <Application>Microsoft Office PowerPoint</Application>
  <PresentationFormat>Panorámica</PresentationFormat>
  <Paragraphs>23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Trebuchet MS</vt:lpstr>
      <vt:lpstr>Wingdings 3</vt:lpstr>
      <vt:lpstr>Faceta</vt:lpstr>
      <vt:lpstr>POLITICA DE PARTICIPACION SOCIAL EN SALUD </vt:lpstr>
      <vt:lpstr>POLITICA DE PARTICIPACION SOCIAL EN SALUD </vt:lpstr>
      <vt:lpstr>A tener en cuenta </vt:lpstr>
      <vt:lpstr>COMUNICACIÓN CON NUESTROS USARIOS</vt:lpstr>
      <vt:lpstr>Convocatoria para la conformación de asociación de usuarios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POLITICA DE PARTICIPACION SOCIAL EN SALUD</dc:title>
  <dc:creator>TsCalidad1</dc:creator>
  <cp:lastModifiedBy>TsCalidad1</cp:lastModifiedBy>
  <cp:revision>8</cp:revision>
  <dcterms:created xsi:type="dcterms:W3CDTF">2021-02-17T18:44:40Z</dcterms:created>
  <dcterms:modified xsi:type="dcterms:W3CDTF">2021-02-17T20:26:16Z</dcterms:modified>
</cp:coreProperties>
</file>